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15"/>
  </p:notesMasterIdLst>
  <p:sldIdLst>
    <p:sldId id="9104" r:id="rId5"/>
    <p:sldId id="9109" r:id="rId6"/>
    <p:sldId id="9111" r:id="rId7"/>
    <p:sldId id="9112" r:id="rId8"/>
    <p:sldId id="9116" r:id="rId9"/>
    <p:sldId id="9113" r:id="rId10"/>
    <p:sldId id="9114" r:id="rId11"/>
    <p:sldId id="9115" r:id="rId12"/>
    <p:sldId id="9110" r:id="rId13"/>
    <p:sldId id="9107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6DDA3D-DE61-4FBE-A4EA-7F9CB7B0E2D3}" v="34" dt="2022-03-03T17:01:52.3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howGuides="1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8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" panose="020F0502020204030204" pitchFamily="34" charset="0"/>
              </a:defRPr>
            </a:lvl1pPr>
          </a:lstStyle>
          <a:p>
            <a:fld id="{BB9E86C5-9689-42B4-BE7D-FDE5EB4274E3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libri" panose="020F0502020204030204" pitchFamily="34" charset="0"/>
              </a:defRPr>
            </a:lvl1pPr>
          </a:lstStyle>
          <a:p>
            <a:fld id="{27FDDAD7-A41A-4414-8211-C5E2AC7F93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296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777E959-C9AD-4F36-95B6-A1D7382902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250190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1663" y="4155982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24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84" userDrawn="1">
          <p15:clr>
            <a:srgbClr val="FBAE40"/>
          </p15:clr>
        </p15:guide>
        <p15:guide id="2" orient="horz" pos="261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Video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76C186EF-8C58-7249-A024-F6C1D0AD12BC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6096001" y="1085489"/>
            <a:ext cx="5486400" cy="45909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31A0CB9-E7C5-BC4C-83B3-6A04784CA5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B673984-7F55-E14A-9088-44C94432D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85490"/>
            <a:ext cx="5257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1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B3363707-8337-D14D-8CD6-076D7F38DE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143000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F67D610-3DBA-EB48-B589-E895E66AEF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" y="3657600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BFD49B6-2BF3-F94C-AD6B-7B77861203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70400" y="1159933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75F3481B-E073-FC4C-8662-89F64D4786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70400" y="3674533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E9685A2-20AD-6C44-B1B9-DCB2E44370F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8000" y="1151467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498EFFC6-47A8-C248-AF67-33A51B0388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8000" y="3666067"/>
            <a:ext cx="3454400" cy="198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327F1EC-8CEB-F348-A688-603CC6AF3B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D8D84EB5-FEF7-D145-9924-EDC82C5DD7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70400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3B743E4-6516-C94E-BADC-931FCAF3B34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50577" y="32004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D4C7F5-70CF-2C4D-8AF3-4D76760714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" y="57023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B853D87-F6A1-6443-AB6D-6E9819089E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70400" y="57150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256BC893-7821-9640-98BC-FFCFED83EB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50577" y="5715000"/>
            <a:ext cx="34544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="0" i="0">
                <a:latin typeface="Calibri" panose="020F0502020204030204" pitchFamily="34" charset="0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2F90602-9DC6-3F4D-B178-EF64100603F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774FC734-09F5-2F40-BB01-29D6BBF7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498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34EBE792-3674-F042-8191-29D73F7CA4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44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3ABDDAC-BA7B-4A4A-9D64-71FA88868E4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44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BE481E25-6792-6B48-8A87-D3E9D1B223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44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D548604C-E487-1D4F-91AF-D210004A51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92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7624EDF6-2365-2545-8099-338237F309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592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0D36446A-2E05-9F4F-83D7-905FD354E02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592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BC79A31-D13D-4C49-88CC-6B949DE06C2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040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CFF59C9F-D752-594A-A821-7BDA91DA3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6040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54F3492-5AA9-9249-B742-69BFC01BE9E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6040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C51E22CD-7582-9D41-A0FC-914A34BF189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45600" y="1371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3D0B9166-BA76-6544-89C3-4C8B4A739F7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245600" y="2895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  <a:p>
            <a:endParaRPr lang="en-US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537026EB-3BFB-0947-A881-5729F13CFA4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45600" y="4419600"/>
            <a:ext cx="1930400" cy="1295400"/>
          </a:xfrm>
          <a:prstGeom prst="rect">
            <a:avLst/>
          </a:prstGeom>
          <a:effectLst/>
        </p:spPr>
        <p:txBody>
          <a:bodyPr/>
          <a:lstStyle>
            <a:lvl1pPr marL="0" indent="0">
              <a:buFontTx/>
              <a:buNone/>
              <a:defRPr sz="1100" b="0" i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160x147 logo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D9580FA-CA76-994A-9775-1D87D5927DB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C81C7F89-740B-3143-8447-70CC02F6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198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2DB04-0C1C-8C49-B65E-A9668E39A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5FB507-9F4D-4855-90B0-EEEDAE35236E}"/>
              </a:ext>
            </a:extLst>
          </p:cNvPr>
          <p:cNvSpPr/>
          <p:nvPr userDrawn="1"/>
        </p:nvSpPr>
        <p:spPr>
          <a:xfrm>
            <a:off x="152400" y="67436"/>
            <a:ext cx="762000" cy="694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6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F46A438-A6DD-9A4D-9633-A82F4BA46D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795" y="479973"/>
            <a:ext cx="7556205" cy="6378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5EF558-9B78-CA48-A7D1-7E767A41BD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321" y="2844383"/>
            <a:ext cx="3487479" cy="116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16828D9-C361-48CA-8369-9240CE2D67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41667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416675" y="4141788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079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580" userDrawn="1">
          <p15:clr>
            <a:srgbClr val="FBAE40"/>
          </p15:clr>
        </p15:guide>
        <p15:guide id="2" orient="horz" pos="260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A8321BE-9568-4CAB-A8C0-D5C0318B2A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B808CC-F74C-B743-BAB4-F4C99E195655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416675" y="2520950"/>
            <a:ext cx="5394325" cy="14493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AFE08CF-AC0B-7143-9A94-E8A35CBC7D4B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416675" y="4155982"/>
            <a:ext cx="5394325" cy="84831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0188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746125" indent="0">
              <a:buNone/>
              <a:defRPr>
                <a:solidFill>
                  <a:schemeClr val="bg1"/>
                </a:solidFill>
              </a:defRPr>
            </a:lvl4pPr>
            <a:lvl5pPr marL="96996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355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1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2DB04-0C1C-8C49-B65E-A9668E39A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8341DC2-F80D-BD4F-90EE-4B809029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474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086AFA-5418-C147-ADBF-A48456081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2CB888-0168-B94E-B176-2E6B61F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76C04-D572-9D4D-8F10-3E7CBF2FD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9" y="1066800"/>
            <a:ext cx="10972799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5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086AFA-5418-C147-ADBF-A484560811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42CB888-0168-B94E-B176-2E6B61FE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48E687-7CF0-0540-A98D-56F74939DB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68238"/>
            <a:ext cx="5257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E3B09F-B45B-354E-B308-DCD243A5A4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1068238"/>
            <a:ext cx="54864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263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CE20C0D-A7DE-48DF-B095-F557A0662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5999" y="1085491"/>
            <a:ext cx="5486401" cy="45909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Calibri" panose="020F050202020403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5571E-6D46-AF49-B918-ACB2130FFF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6B59188-CA07-ED4C-990F-C94539E4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36E03A1-C74F-0042-A727-58B1205468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85491"/>
            <a:ext cx="5257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10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F2261C8B-A96F-5641-9461-4553158F07C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096001" y="1085490"/>
            <a:ext cx="5486400" cy="45909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D433F9-2D70-7E4E-9171-17DDDD0C1B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EE28EC2-FFB1-CB46-9BE7-371DA4C09A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85490"/>
            <a:ext cx="5257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91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1A58-7F99-2943-838C-468BDEFD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7182008-9414-AB43-BE9E-97630CA1A98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096001" y="1068237"/>
            <a:ext cx="5486400" cy="4572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594F819-73D6-7A44-B97C-D99C7DAB92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E21A6B3-25CA-5C4B-9371-8E317E850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68237"/>
            <a:ext cx="5257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55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FA2CC2-618C-4D20-B678-E096367845D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3F0A99-5B9C-4CA5-9F50-2F4E34F6E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581"/>
            <a:ext cx="10972799" cy="845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4BB4A01D-7D6E-BB4E-BD5D-E3A388293815}"/>
              </a:ext>
            </a:extLst>
          </p:cNvPr>
          <p:cNvSpPr>
            <a:spLocks noChangeAspect="1"/>
          </p:cNvSpPr>
          <p:nvPr userDrawn="1"/>
        </p:nvSpPr>
        <p:spPr>
          <a:xfrm>
            <a:off x="256215" y="130869"/>
            <a:ext cx="353385" cy="515176"/>
          </a:xfrm>
          <a:prstGeom prst="parallelogram">
            <a:avLst>
              <a:gd name="adj" fmla="val 596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49833-0938-F747-9F14-C1C0453EF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46100" y="6542840"/>
            <a:ext cx="2743200" cy="2477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2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0D23093-2AB0-F74C-B865-1A12A15B65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227F0-8FC0-9046-A60F-1749263CF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057312"/>
            <a:ext cx="10972800" cy="474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537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28" r:id="rId2"/>
    <p:sldLayoutId id="2147483732" r:id="rId3"/>
    <p:sldLayoutId id="2147483724" r:id="rId4"/>
    <p:sldLayoutId id="2147483661" r:id="rId5"/>
    <p:sldLayoutId id="2147483734" r:id="rId6"/>
    <p:sldLayoutId id="2147483663" r:id="rId7"/>
    <p:sldLayoutId id="2147483729" r:id="rId8"/>
    <p:sldLayoutId id="2147483730" r:id="rId9"/>
    <p:sldLayoutId id="2147483731" r:id="rId10"/>
    <p:sldLayoutId id="2147483727" r:id="rId11"/>
    <p:sldLayoutId id="2147483726" r:id="rId12"/>
    <p:sldLayoutId id="2147483735" r:id="rId13"/>
    <p:sldLayoutId id="2147483725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61963" marR="0" indent="-23177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Calibri" panose="020F0502020204030204" pitchFamily="34" charset="0"/>
        <a:buChar char="‐"/>
        <a:tabLst/>
        <a:defRPr sz="2000" b="0" i="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746125" marR="0" indent="-288925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969963" marR="0" indent="-223838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203325" marR="0" indent="-233363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Courier New" panose="02070309020205020404" pitchFamily="49" charset="0"/>
        <a:buChar char="o"/>
        <a:tabLst/>
        <a:defRPr sz="120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09F97B-A23A-3E40-8354-D7480B354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PyFluent</a:t>
            </a:r>
            <a:r>
              <a:rPr lang="en-US" dirty="0"/>
              <a:t> AFT: Use Case with Machine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97922-B683-F444-B3C1-D6F502889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March 03, 2022</a:t>
            </a:r>
          </a:p>
        </p:txBody>
      </p:sp>
    </p:spTree>
    <p:extLst>
      <p:ext uri="{BB962C8B-B14F-4D97-AF65-F5344CB8AC3E}">
        <p14:creationId xmlns:p14="http://schemas.microsoft.com/office/powerpoint/2010/main" val="115334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44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169B52-4381-477E-B9D5-0FE998937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FF4657-930F-4AAA-B945-01613FCCBD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Integrate </a:t>
            </a:r>
            <a:r>
              <a:rPr lang="en-US" dirty="0" err="1"/>
              <a:t>PyFluent</a:t>
            </a:r>
            <a:r>
              <a:rPr lang="en-US" dirty="0"/>
              <a:t> in Machine Learning Ecosystem of Python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D15D1A-3E77-4FB5-AEE0-DC5524298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89" y="3217951"/>
            <a:ext cx="1098330" cy="1124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E981D2-CB93-405E-9E47-F8FA6090F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761" y="1583789"/>
            <a:ext cx="1138446" cy="1124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282D8F-459E-4974-B39C-56FC998C3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788" y="1694458"/>
            <a:ext cx="1641701" cy="9029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4673FF-BD08-4CA0-BE3A-E259B6FFF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240" y="3231388"/>
            <a:ext cx="1037793" cy="11242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24B68F-50EE-4E0E-9891-4AAE7A5B9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3364" y="4980209"/>
            <a:ext cx="807036" cy="9895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15FBA68-6BFC-45FE-9A3C-9D2A3D544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59" y="3481025"/>
            <a:ext cx="2343173" cy="5139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7023129-5865-4401-9B20-08A4A39597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1915" y="5194783"/>
            <a:ext cx="1792930" cy="444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29B960-A7D7-4548-93B6-916BA9EA66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1159" y="5163542"/>
            <a:ext cx="1415147" cy="61395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06599AE-A9A7-4737-BF07-C4FAA59D6A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4504" y="5060366"/>
            <a:ext cx="979629" cy="7439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3A6527C-3A11-4757-B958-6C840A9E81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45162" y="5127727"/>
            <a:ext cx="1647249" cy="6151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2FC3E46-2C6D-4DC9-9C91-082CCF503A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74013" y="1809382"/>
            <a:ext cx="1802246" cy="4255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C4CB12-D365-48BA-94C2-D02D896B4D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4923" y="3293617"/>
            <a:ext cx="1007950" cy="102228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FF3AF31-B3DA-46ED-9A6F-34445D27FB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62567" y="3430601"/>
            <a:ext cx="1651413" cy="61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3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52E2E-784F-4739-9D5F-CF86EE318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A32833-BE67-4F64-A8CA-0E9D822C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75499E-A299-47F4-8991-B51036A64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1776055"/>
            <a:ext cx="3152657" cy="3347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2E2CF1-1E56-4E86-9880-0F7B53591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185" y="892998"/>
            <a:ext cx="1291373" cy="480788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F70B077-B4B8-4BA4-8587-80596B5BC0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62697"/>
              </p:ext>
            </p:extLst>
          </p:nvPr>
        </p:nvGraphicFramePr>
        <p:xfrm>
          <a:off x="1152564" y="1622152"/>
          <a:ext cx="3143238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619">
                  <a:extLst>
                    <a:ext uri="{9D8B030D-6E8A-4147-A177-3AD203B41FA5}">
                      <a16:colId xmlns:a16="http://schemas.microsoft.com/office/drawing/2014/main" val="1635095515"/>
                    </a:ext>
                  </a:extLst>
                </a:gridCol>
                <a:gridCol w="1571619">
                  <a:extLst>
                    <a:ext uri="{9D8B030D-6E8A-4147-A177-3AD203B41FA5}">
                      <a16:colId xmlns:a16="http://schemas.microsoft.com/office/drawing/2014/main" val="1105902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Cold Inlet Velocity (m/s)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Hot Inlet Velocity (m/s)</a:t>
                      </a:r>
                      <a:endParaRPr lang="en-IN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94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0.1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0.8</a:t>
                      </a:r>
                      <a:endParaRPr lang="en-IN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15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0.2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1.0</a:t>
                      </a:r>
                      <a:endParaRPr lang="en-IN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95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0.3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1.2</a:t>
                      </a:r>
                      <a:endParaRPr lang="en-IN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6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0.4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1.4</a:t>
                      </a:r>
                      <a:endParaRPr lang="en-IN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66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0.5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1.6</a:t>
                      </a:r>
                      <a:endParaRPr lang="en-IN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55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0.6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1.8</a:t>
                      </a:r>
                      <a:endParaRPr lang="en-IN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572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0.7</a:t>
                      </a:r>
                      <a:endParaRPr lang="en-IN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2.0</a:t>
                      </a:r>
                      <a:endParaRPr lang="en-IN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17675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AC06B9C-7490-471A-863A-41E4F6BD6B30}"/>
              </a:ext>
            </a:extLst>
          </p:cNvPr>
          <p:cNvSpPr txBox="1"/>
          <p:nvPr/>
        </p:nvSpPr>
        <p:spPr>
          <a:xfrm>
            <a:off x="1152564" y="1116896"/>
            <a:ext cx="218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DOE is defined using </a:t>
            </a:r>
            <a:endParaRPr lang="en-IN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08A65F-CA99-4483-84AF-BECD3534F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352" y="1040695"/>
            <a:ext cx="1256828" cy="5452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059504-F10B-4351-BCA1-7D420B199E75}"/>
              </a:ext>
            </a:extLst>
          </p:cNvPr>
          <p:cNvSpPr txBox="1"/>
          <p:nvPr/>
        </p:nvSpPr>
        <p:spPr>
          <a:xfrm>
            <a:off x="7349206" y="948726"/>
            <a:ext cx="322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Temperature Contour Plot using</a:t>
            </a:r>
            <a:endParaRPr lang="en-IN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BD0320-A15F-4ED0-8B27-FA58F8F4550F}"/>
              </a:ext>
            </a:extLst>
          </p:cNvPr>
          <p:cNvSpPr txBox="1"/>
          <p:nvPr/>
        </p:nvSpPr>
        <p:spPr>
          <a:xfrm>
            <a:off x="8060187" y="5601497"/>
            <a:ext cx="837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Hot Inlet</a:t>
            </a:r>
            <a:endParaRPr lang="en-IN" sz="14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2EE6D5-8A88-4555-82DD-EDFE4AD4ADE7}"/>
              </a:ext>
            </a:extLst>
          </p:cNvPr>
          <p:cNvCxnSpPr>
            <a:cxnSpLocks/>
          </p:cNvCxnSpPr>
          <p:nvPr/>
        </p:nvCxnSpPr>
        <p:spPr>
          <a:xfrm flipH="1" flipV="1">
            <a:off x="8328247" y="5029150"/>
            <a:ext cx="150677" cy="657364"/>
          </a:xfrm>
          <a:prstGeom prst="line">
            <a:avLst/>
          </a:prstGeom>
          <a:ln w="317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45704FC-0BF6-4A92-8991-BC7226AD6148}"/>
              </a:ext>
            </a:extLst>
          </p:cNvPr>
          <p:cNvSpPr txBox="1"/>
          <p:nvPr/>
        </p:nvSpPr>
        <p:spPr>
          <a:xfrm>
            <a:off x="10970187" y="5240248"/>
            <a:ext cx="1172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Cold Inlet</a:t>
            </a:r>
            <a:endParaRPr lang="en-IN" sz="1400" b="1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C94CB8-637D-46FD-BE52-E4FD11505A51}"/>
              </a:ext>
            </a:extLst>
          </p:cNvPr>
          <p:cNvCxnSpPr>
            <a:cxnSpLocks/>
          </p:cNvCxnSpPr>
          <p:nvPr/>
        </p:nvCxnSpPr>
        <p:spPr>
          <a:xfrm flipH="1" flipV="1">
            <a:off x="10904841" y="4509120"/>
            <a:ext cx="576062" cy="747102"/>
          </a:xfrm>
          <a:prstGeom prst="line">
            <a:avLst/>
          </a:prstGeom>
          <a:ln w="317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57BCBD4-D98D-4774-A23E-B43A8641C75B}"/>
              </a:ext>
            </a:extLst>
          </p:cNvPr>
          <p:cNvSpPr txBox="1"/>
          <p:nvPr/>
        </p:nvSpPr>
        <p:spPr>
          <a:xfrm>
            <a:off x="8848000" y="2209476"/>
            <a:ext cx="33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Average Temperature at the outlet is extracted as a Response</a:t>
            </a:r>
            <a:endParaRPr lang="en-IN" sz="14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089608-8324-4098-B214-62C68AAE2971}"/>
              </a:ext>
            </a:extLst>
          </p:cNvPr>
          <p:cNvCxnSpPr>
            <a:cxnSpLocks/>
          </p:cNvCxnSpPr>
          <p:nvPr/>
        </p:nvCxnSpPr>
        <p:spPr>
          <a:xfrm flipH="1" flipV="1">
            <a:off x="8184232" y="1864721"/>
            <a:ext cx="1888141" cy="344755"/>
          </a:xfrm>
          <a:prstGeom prst="line">
            <a:avLst/>
          </a:prstGeom>
          <a:ln w="317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6DB33D7F-7EB8-40FC-9C9C-E55E668E2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093" y="1929324"/>
            <a:ext cx="1289688" cy="26099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9354D07-9677-4DC6-B108-7DFA35153A9F}"/>
              </a:ext>
            </a:extLst>
          </p:cNvPr>
          <p:cNvSpPr txBox="1"/>
          <p:nvPr/>
        </p:nvSpPr>
        <p:spPr>
          <a:xfrm>
            <a:off x="86494" y="5029150"/>
            <a:ext cx="79410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DOE is run sequentially using “nested for loop”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Boundary Condition setup, Initialization and Iterations are performed using </a:t>
            </a:r>
            <a:r>
              <a:rPr lang="en-US" sz="1600" b="1" dirty="0" err="1"/>
              <a:t>PyFluent</a:t>
            </a:r>
            <a:r>
              <a:rPr lang="en-US" sz="1600" b="1" dirty="0"/>
              <a:t>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Response is extracted using </a:t>
            </a:r>
            <a:r>
              <a:rPr lang="en-US" sz="1600" b="1" dirty="0" err="1"/>
              <a:t>PyFluent</a:t>
            </a:r>
            <a:r>
              <a:rPr lang="en-US" sz="1600" b="1" dirty="0"/>
              <a:t> API and store in a 2D </a:t>
            </a:r>
            <a:r>
              <a:rPr lang="en-US" sz="1600" b="1" dirty="0" err="1"/>
              <a:t>Numpy</a:t>
            </a:r>
            <a:r>
              <a:rPr lang="en-US" sz="1600" b="1" dirty="0"/>
              <a:t> Array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242934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98B2A7-C6DF-493E-AE0E-C5FC118780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119E8B-B7FE-4F2B-85E7-D0653FB85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Surface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D2D557-DF97-4552-8775-7364E890F64C}"/>
              </a:ext>
            </a:extLst>
          </p:cNvPr>
          <p:cNvSpPr txBox="1"/>
          <p:nvPr/>
        </p:nvSpPr>
        <p:spPr>
          <a:xfrm>
            <a:off x="3071664" y="5735158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3D Interactive Response Surface using </a:t>
            </a:r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EA6E9E-A38B-42F7-9648-F24567306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88" y="5647724"/>
            <a:ext cx="1278340" cy="477389"/>
          </a:xfrm>
          <a:prstGeom prst="rect">
            <a:avLst/>
          </a:prstGeom>
        </p:spPr>
      </p:pic>
      <p:pic>
        <p:nvPicPr>
          <p:cNvPr id="9" name="3D_Int_Response_Surf">
            <a:hlinkClick r:id="" action="ppaction://media"/>
            <a:extLst>
              <a:ext uri="{FF2B5EF4-FFF2-40B4-BE49-F238E27FC236}">
                <a16:creationId xmlns:a16="http://schemas.microsoft.com/office/drawing/2014/main" id="{9FA0DB16-C7B9-43CC-8A3C-18033585AD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26666" y="651169"/>
            <a:ext cx="6195494" cy="499655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7204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89DFCC-BD38-49B2-8C0F-380D7F02A3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BBE9C9-B305-4AF3-A380-EDF090A4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AB61AC-8D4C-4627-A11E-2D39D38A6D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Type: </a:t>
            </a:r>
            <a:r>
              <a:rPr lang="en-US" dirty="0"/>
              <a:t>Supervised Machine Learning</a:t>
            </a:r>
          </a:p>
          <a:p>
            <a:r>
              <a:rPr lang="en-US" b="1" dirty="0"/>
              <a:t>Task: </a:t>
            </a:r>
            <a:r>
              <a:rPr lang="en-US" dirty="0"/>
              <a:t>Regression</a:t>
            </a:r>
          </a:p>
          <a:p>
            <a:r>
              <a:rPr lang="en-IN" dirty="0"/>
              <a:t>Elements:</a:t>
            </a:r>
          </a:p>
          <a:p>
            <a:pPr lvl="1"/>
            <a:r>
              <a:rPr lang="en-IN" b="1" dirty="0"/>
              <a:t>2 Features: </a:t>
            </a:r>
            <a:r>
              <a:rPr lang="en-IN" dirty="0"/>
              <a:t>Cold Inlet Velocity, Hot Inlet Velocity</a:t>
            </a:r>
          </a:p>
          <a:p>
            <a:pPr lvl="1"/>
            <a:r>
              <a:rPr lang="en-IN" b="1" dirty="0"/>
              <a:t>1 Label: </a:t>
            </a:r>
            <a:r>
              <a:rPr lang="en-IN" dirty="0"/>
              <a:t>Mass Weighted Average of Temperature at the Outlet</a:t>
            </a:r>
          </a:p>
          <a:p>
            <a:pPr lvl="1"/>
            <a:r>
              <a:rPr lang="en-IN" dirty="0"/>
              <a:t>Data Pre-Processing Pipeline; add polynomial features</a:t>
            </a:r>
          </a:p>
          <a:p>
            <a:pPr lvl="1"/>
            <a:r>
              <a:rPr lang="en-IN" dirty="0"/>
              <a:t>Train-Test Split (80-20)</a:t>
            </a:r>
          </a:p>
          <a:p>
            <a:pPr lvl="1"/>
            <a:r>
              <a:rPr lang="en-IN" dirty="0"/>
              <a:t>Model Selection: Linear Regression, </a:t>
            </a:r>
            <a:r>
              <a:rPr lang="en-IN" dirty="0" err="1"/>
              <a:t>XGBoost</a:t>
            </a:r>
            <a:r>
              <a:rPr lang="en-IN" dirty="0"/>
              <a:t>, TensorFlow (fully connected deep neural network)</a:t>
            </a:r>
          </a:p>
          <a:p>
            <a:pPr lvl="1"/>
            <a:r>
              <a:rPr lang="en-IN" dirty="0"/>
              <a:t>Cross-Validation</a:t>
            </a:r>
          </a:p>
          <a:p>
            <a:pPr lvl="1"/>
            <a:r>
              <a:rPr lang="en-IN" dirty="0"/>
              <a:t>Hyper Parameter Tuning</a:t>
            </a:r>
          </a:p>
          <a:p>
            <a:pPr lvl="1"/>
            <a:r>
              <a:rPr lang="en-IN" dirty="0"/>
              <a:t>Model Fitting and Prediction</a:t>
            </a:r>
          </a:p>
          <a:p>
            <a:pPr lvl="1"/>
            <a:r>
              <a:rPr lang="en-IN" dirty="0"/>
              <a:t>R2 Scores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2DCC0-4080-4A41-8F7B-6174697AB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6480" y="4941231"/>
            <a:ext cx="1138446" cy="1124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321AE-2515-4246-81DE-19FD8A933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5051899"/>
            <a:ext cx="1641701" cy="902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7D8850-5A9D-43AB-BDC5-DF898643E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318" y="5247895"/>
            <a:ext cx="979629" cy="743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5CAE40-4F80-4523-9A61-2A575FF08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750" y="5290601"/>
            <a:ext cx="1802246" cy="425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898D35-37EF-4B6F-95BF-C65AF2B81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7768" y="5266835"/>
            <a:ext cx="1415147" cy="61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6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F21E59-7788-4BEE-9ED5-08A15572AA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68A862-B91C-4C04-A3DD-0A00A7DF9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Plot for </a:t>
            </a:r>
            <a:r>
              <a:rPr lang="en-US" dirty="0" err="1"/>
              <a:t>XGBoost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87835-8E9B-4B9B-B7CE-2E37B8771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512" y="1248832"/>
            <a:ext cx="8128976" cy="33123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9DDCAB-2AB0-4120-9086-1EF4D1DC431D}"/>
              </a:ext>
            </a:extLst>
          </p:cNvPr>
          <p:cNvSpPr txBox="1"/>
          <p:nvPr/>
        </p:nvSpPr>
        <p:spPr>
          <a:xfrm>
            <a:off x="3722781" y="4990315"/>
            <a:ext cx="178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Parity Plot using </a:t>
            </a:r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E2F46-73DC-4C69-A482-E92C52C3D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232" y="4797944"/>
            <a:ext cx="614973" cy="754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315F83-F6F0-44BF-91D0-5D9A823AB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276" y="4990315"/>
            <a:ext cx="1491354" cy="3693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D921B7-7DD9-465A-B087-655B201698F8}"/>
              </a:ext>
            </a:extLst>
          </p:cNvPr>
          <p:cNvSpPr txBox="1"/>
          <p:nvPr/>
        </p:nvSpPr>
        <p:spPr>
          <a:xfrm>
            <a:off x="7536160" y="4990315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&amp;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CB4CB6-A412-416A-805F-6403D4F9347B}"/>
              </a:ext>
            </a:extLst>
          </p:cNvPr>
          <p:cNvSpPr txBox="1"/>
          <p:nvPr/>
        </p:nvSpPr>
        <p:spPr>
          <a:xfrm>
            <a:off x="2499912" y="1480790"/>
            <a:ext cx="1284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R2 Score: 1.0</a:t>
            </a:r>
            <a:endParaRPr lang="en-IN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072969-8F25-4572-8392-59F3520C9F8B}"/>
              </a:ext>
            </a:extLst>
          </p:cNvPr>
          <p:cNvSpPr txBox="1"/>
          <p:nvPr/>
        </p:nvSpPr>
        <p:spPr>
          <a:xfrm>
            <a:off x="6530953" y="1480790"/>
            <a:ext cx="1388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R2 Score: 0.83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5620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F21E59-7788-4BEE-9ED5-08A15572AA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68A862-B91C-4C04-A3DD-0A00A7DF9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Plot for Linear Regression with Polynomial Features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87835-8E9B-4B9B-B7CE-2E37B8771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7126" y="1305981"/>
            <a:ext cx="8097748" cy="33123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A4BE6D-8AF2-476E-8DB5-30806F80525A}"/>
              </a:ext>
            </a:extLst>
          </p:cNvPr>
          <p:cNvSpPr txBox="1"/>
          <p:nvPr/>
        </p:nvSpPr>
        <p:spPr>
          <a:xfrm>
            <a:off x="2463428" y="1498353"/>
            <a:ext cx="1388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R2 Score: 0.98</a:t>
            </a:r>
            <a:endParaRPr lang="en-IN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6A3972-EC49-4878-88F0-B9BCDD9DEDAE}"/>
              </a:ext>
            </a:extLst>
          </p:cNvPr>
          <p:cNvSpPr txBox="1"/>
          <p:nvPr/>
        </p:nvSpPr>
        <p:spPr>
          <a:xfrm>
            <a:off x="6530953" y="1506460"/>
            <a:ext cx="1388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R2 Score: 0.72</a:t>
            </a:r>
            <a:endParaRPr lang="en-IN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4C16D1-7211-40CF-A395-7B3E2BA50534}"/>
              </a:ext>
            </a:extLst>
          </p:cNvPr>
          <p:cNvSpPr txBox="1"/>
          <p:nvPr/>
        </p:nvSpPr>
        <p:spPr>
          <a:xfrm>
            <a:off x="3722781" y="4990315"/>
            <a:ext cx="178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Parity Plot using </a:t>
            </a:r>
            <a:endParaRPr lang="en-IN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08E1BB-1DCE-49E7-B0E8-271DD8A34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232" y="4797944"/>
            <a:ext cx="614973" cy="754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AD3BEB-2966-4554-9D31-E3F4C0BA9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276" y="4990315"/>
            <a:ext cx="1491354" cy="369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68F5C5-4B23-415D-83B4-BD2833C7EB0B}"/>
              </a:ext>
            </a:extLst>
          </p:cNvPr>
          <p:cNvSpPr txBox="1"/>
          <p:nvPr/>
        </p:nvSpPr>
        <p:spPr>
          <a:xfrm>
            <a:off x="7536160" y="4990315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&amp;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43480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F21E59-7788-4BEE-9ED5-08A15572AA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68A862-B91C-4C04-A3DD-0A00A7DF9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Plot for a TensorFlow Neural Network Model (WIP)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87835-8E9B-4B9B-B7CE-2E37B8771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7126" y="1478612"/>
            <a:ext cx="8097748" cy="32406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73FBBE-5ACE-4F8A-AF00-BFE8125250A2}"/>
              </a:ext>
            </a:extLst>
          </p:cNvPr>
          <p:cNvSpPr txBox="1"/>
          <p:nvPr/>
        </p:nvSpPr>
        <p:spPr>
          <a:xfrm>
            <a:off x="2463428" y="1640611"/>
            <a:ext cx="1388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R2 Score: 0.96</a:t>
            </a:r>
            <a:endParaRPr lang="en-IN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536F53-5704-4C65-B663-20BE68E1323B}"/>
              </a:ext>
            </a:extLst>
          </p:cNvPr>
          <p:cNvSpPr txBox="1"/>
          <p:nvPr/>
        </p:nvSpPr>
        <p:spPr>
          <a:xfrm>
            <a:off x="6530953" y="1640611"/>
            <a:ext cx="1388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R2 Score: 0.82</a:t>
            </a:r>
            <a:endParaRPr lang="en-IN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FEE29B-9543-4D18-857F-FC72C4BA01F6}"/>
              </a:ext>
            </a:extLst>
          </p:cNvPr>
          <p:cNvSpPr txBox="1"/>
          <p:nvPr/>
        </p:nvSpPr>
        <p:spPr>
          <a:xfrm>
            <a:off x="3722781" y="4990315"/>
            <a:ext cx="178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Parity Plot using </a:t>
            </a:r>
            <a:endParaRPr lang="en-IN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AB0F18-635B-489F-8549-F13E09D9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232" y="4797944"/>
            <a:ext cx="614973" cy="7540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501DA9-7BC6-4AEB-B3A6-572344FA5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276" y="4990315"/>
            <a:ext cx="1491354" cy="3693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79218C-BC2B-400E-B297-240BAA477C58}"/>
              </a:ext>
            </a:extLst>
          </p:cNvPr>
          <p:cNvSpPr txBox="1"/>
          <p:nvPr/>
        </p:nvSpPr>
        <p:spPr>
          <a:xfrm>
            <a:off x="7536160" y="4990315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&amp;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28307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EB232-E6F6-4EBA-BBFE-86C70DDB8B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D23093-2AB0-F74C-B865-1A12A15B650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37FEE4-0815-4D8A-8EB2-855208A22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</a:t>
            </a:r>
            <a:endParaRPr lang="en-IN" dirty="0"/>
          </a:p>
        </p:txBody>
      </p:sp>
      <p:pic>
        <p:nvPicPr>
          <p:cNvPr id="5" name="FluentDOE_ML_Demo">
            <a:hlinkClick r:id="" action="ppaction://media"/>
            <a:extLst>
              <a:ext uri="{FF2B5EF4-FFF2-40B4-BE49-F238E27FC236}">
                <a16:creationId xmlns:a16="http://schemas.microsoft.com/office/drawing/2014/main" id="{CD23CA61-CB7C-4358-BA7E-A67ADE5C84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5440" y="908720"/>
            <a:ext cx="9737725" cy="470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4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0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nsys - Slide Master">
  <a:themeElements>
    <a:clrScheme name="ANSYS 2021 Colors">
      <a:dk1>
        <a:sysClr val="windowText" lastClr="000000"/>
      </a:dk1>
      <a:lt1>
        <a:sysClr val="window" lastClr="FFFFFF"/>
      </a:lt1>
      <a:dk2>
        <a:srgbClr val="898A8D"/>
      </a:dk2>
      <a:lt2>
        <a:srgbClr val="D9D8D6"/>
      </a:lt2>
      <a:accent1>
        <a:srgbClr val="FFB71B"/>
      </a:accent1>
      <a:accent2>
        <a:srgbClr val="898A8D"/>
      </a:accent2>
      <a:accent3>
        <a:srgbClr val="D9D8D6"/>
      </a:accent3>
      <a:accent4>
        <a:srgbClr val="FFB71B"/>
      </a:accent4>
      <a:accent5>
        <a:srgbClr val="898A8D"/>
      </a:accent5>
      <a:accent6>
        <a:srgbClr val="D9D8D6"/>
      </a:accent6>
      <a:hlink>
        <a:srgbClr val="000000"/>
      </a:hlink>
      <a:folHlink>
        <a:srgbClr val="FFFF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2021 Confidential (1)" id="{BCE29331-CD87-4C7F-9347-8FFC45714815}" vid="{9A4FE274-3FD9-4EEB-80C5-5F4C7627D6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6850A7982FA04282A06FD2005FA2B4" ma:contentTypeVersion="10" ma:contentTypeDescription="Create a new document." ma:contentTypeScope="" ma:versionID="2d8ea2008abb6217666bb3a6d07a6898">
  <xsd:schema xmlns:xsd="http://www.w3.org/2001/XMLSchema" xmlns:xs="http://www.w3.org/2001/XMLSchema" xmlns:p="http://schemas.microsoft.com/office/2006/metadata/properties" xmlns:ns1="http://schemas.microsoft.com/sharepoint/v3" xmlns:ns2="1b88f83b-1cd9-41ce-a9b0-a70513924f42" targetNamespace="http://schemas.microsoft.com/office/2006/metadata/properties" ma:root="true" ma:fieldsID="2a8c1256576a3fb186c557cb8c438927" ns1:_="" ns2:_="">
    <xsd:import namespace="http://schemas.microsoft.com/sharepoint/v3"/>
    <xsd:import namespace="1b88f83b-1cd9-41ce-a9b0-a70513924f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88f83b-1cd9-41ce-a9b0-a70513924f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6157BAF-F527-49BE-BE81-5C513916F999}"/>
</file>

<file path=customXml/itemProps2.xml><?xml version="1.0" encoding="utf-8"?>
<ds:datastoreItem xmlns:ds="http://schemas.openxmlformats.org/officeDocument/2006/customXml" ds:itemID="{7F5FE876-BBFA-4E5E-8653-4E4CAC4320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54582C-3F01-4F8D-9460-F0A670A527E2}">
  <ds:schemaRefs>
    <ds:schemaRef ds:uri="http://schemas.microsoft.com/office/2006/metadata/properties"/>
    <ds:schemaRef ds:uri="http://purl.org/dc/terms/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743a423d-6da4-4288-a587-e1f6aaf83bb1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Presentation 2022 Confidential</Template>
  <TotalTime>353</TotalTime>
  <Words>256</Words>
  <Application>Microsoft Office PowerPoint</Application>
  <PresentationFormat>Widescreen</PresentationFormat>
  <Paragraphs>67</Paragraphs>
  <Slides>10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Ansys - Slide Master</vt:lpstr>
      <vt:lpstr>PowerPoint Presentation</vt:lpstr>
      <vt:lpstr>Motivation</vt:lpstr>
      <vt:lpstr>Problem Description</vt:lpstr>
      <vt:lpstr>Response Surface</vt:lpstr>
      <vt:lpstr>Machine Learning</vt:lpstr>
      <vt:lpstr>Parity Plot for XGBoost</vt:lpstr>
      <vt:lpstr>Parity Plot for Linear Regression with Polynomial Features</vt:lpstr>
      <vt:lpstr>Parity Plot for a TensorFlow Neural Network Model (WIP)</vt:lpstr>
      <vt:lpstr>Video 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Shitanshu Gohel</dc:creator>
  <cp:lastModifiedBy>Shitanshu Gohel</cp:lastModifiedBy>
  <cp:revision>2</cp:revision>
  <dcterms:created xsi:type="dcterms:W3CDTF">2022-02-16T06:46:37Z</dcterms:created>
  <dcterms:modified xsi:type="dcterms:W3CDTF">2022-03-11T12:57:02Z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0x010100A76850A7982FA04282A06FD2005FA2B4</vt:lpwstr>
  </property>
  <property fmtid="{D5CDD505-2E9C-101B-9397-08002B2CF9AE}" pid="3" name="Content Category">
    <vt:lpwstr>1;#PowerPoint Templates|c716a2cd-6292-4dca-9eee-f93277774f7e</vt:lpwstr>
  </property>
</Properties>
</file>